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42"/>
  </p:handoutMasterIdLst>
  <p:sldIdLst>
    <p:sldId id="256" r:id="rId4"/>
    <p:sldId id="961" r:id="rId5"/>
    <p:sldId id="279" r:id="rId6"/>
    <p:sldId id="759" r:id="rId8"/>
    <p:sldId id="760" r:id="rId9"/>
    <p:sldId id="781" r:id="rId10"/>
    <p:sldId id="888" r:id="rId11"/>
    <p:sldId id="889" r:id="rId12"/>
    <p:sldId id="871" r:id="rId13"/>
    <p:sldId id="890" r:id="rId14"/>
    <p:sldId id="891" r:id="rId15"/>
    <p:sldId id="876" r:id="rId16"/>
    <p:sldId id="893" r:id="rId17"/>
    <p:sldId id="894" r:id="rId18"/>
    <p:sldId id="897" r:id="rId19"/>
    <p:sldId id="898" r:id="rId20"/>
    <p:sldId id="912" r:id="rId21"/>
    <p:sldId id="913" r:id="rId22"/>
    <p:sldId id="909" r:id="rId23"/>
    <p:sldId id="910" r:id="rId24"/>
    <p:sldId id="911" r:id="rId25"/>
    <p:sldId id="916" r:id="rId26"/>
    <p:sldId id="919" r:id="rId27"/>
    <p:sldId id="922" r:id="rId28"/>
    <p:sldId id="923" r:id="rId29"/>
    <p:sldId id="925" r:id="rId30"/>
    <p:sldId id="926" r:id="rId31"/>
    <p:sldId id="927" r:id="rId32"/>
    <p:sldId id="929" r:id="rId33"/>
    <p:sldId id="930" r:id="rId34"/>
    <p:sldId id="931" r:id="rId35"/>
    <p:sldId id="932" r:id="rId36"/>
    <p:sldId id="934" r:id="rId37"/>
    <p:sldId id="935" r:id="rId38"/>
    <p:sldId id="936" r:id="rId39"/>
    <p:sldId id="937" r:id="rId40"/>
    <p:sldId id="960" r:id="rId41"/>
  </p:sldIdLst>
  <p:sldSz cx="12192000" cy="6858000"/>
  <p:notesSz cx="7103745" cy="10234295"/>
  <p:embeddedFontLst>
    <p:embeddedFont>
      <p:font typeface="黑体" panose="02010609060101010101" charset="-122"/>
      <p:regular r:id="rId47"/>
    </p:embeddedFont>
    <p:embeddedFont>
      <p:font typeface="微软雅黑" panose="020B0503020204020204" charset="-122"/>
      <p:regular r:id="rId48"/>
    </p:embeddedFont>
    <p:embeddedFont>
      <p:font typeface="华文细黑" panose="02010600040101010101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7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6.pn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0.pn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3.png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52980" y="1983740"/>
            <a:ext cx="62788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3435" cy="4584065"/>
            <a:chOff x="960" y="2111"/>
            <a:chExt cx="17281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599" y="2352"/>
              <a:ext cx="9642" cy="59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（二）心的各腔</a:t>
              </a:r>
              <a:endPara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右心房：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个入口（上腔静脉口、下腔静脉口、冠状窦口），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个出口（右房室口，通右心室），内有卵圆窝（房间隔缺损好发部位）。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右心室：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个入口（右房室口，三尖瓣），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个出口（肺动脉口，肺动脉瓣），三尖瓣通过腱索连于乳头肌，保证血液单向流动。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左心房：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个入口（左、右肺静脉口），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个出口（左房室口，通左心室）。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左心室：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个入口（左房室口，二尖瓣），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个出口（主动脉口，主动脉瓣），左心室肌层最厚（适应体循环高压）。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75" y="1790065"/>
            <a:ext cx="4474210" cy="1863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3345" y="3653790"/>
            <a:ext cx="2487295" cy="2187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1595"/>
            <a:ext cx="10972800" cy="4584065"/>
            <a:chOff x="960" y="2110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0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600" y="3030"/>
              <a:ext cx="7314" cy="6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（四）、心的传导系统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窦房结：位于上腔静脉与右心房交界处，心的正常起搏点，自动发出兴奋。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房室结：位于冠状窦口与右房室口之间，延迟兴奋传导，避免心房、心室同步收缩。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房室束及其分支：房室束起自房室结，分为左、右束支，最终形成浦肯野纤维，支配心室肌。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020" y="1915795"/>
            <a:ext cx="5129530" cy="3329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898" y="2352"/>
              <a:ext cx="8137" cy="6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（五）、心的血管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动脉：左、右冠状动脉（起自升主动脉根部）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右冠状动脉：分布于右心房、右心室、左心室后壁、室间隔后下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1/3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、窦房结、房室结。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左冠状动脉：分为前室间支（分布于左心室前壁、右心室前壁一部分、室间隔前上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2/3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）和旋支（分布于左心房、左心室侧壁和后壁）。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静脉：与动脉伴行，汇合成冠状窦，注入右心房。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2185035"/>
            <a:ext cx="5675630" cy="2585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762" y="3067"/>
              <a:ext cx="7804" cy="458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（六）、心的体表投影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个点连线：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左上点：左侧第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肋骨下缘，距胸骨左缘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1.2cm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；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右上点：右侧第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3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肋骨上缘，距胸骨右缘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1cm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；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左下点：左侧第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5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肋间隙，锁骨中线内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1-2cm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；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右下点：右侧第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6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胸肋关节处。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275" y="1928495"/>
            <a:ext cx="4935855" cy="3470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170940"/>
            <a:ext cx="10972800" cy="4885690"/>
            <a:chOff x="960" y="1874"/>
            <a:chExt cx="17280" cy="7694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11" y="1874"/>
              <a:ext cx="15378" cy="76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（七）、心包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组成：纤维心包（外层，坚韧）、浆膜心包（内层，分脏层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/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心外膜、壁层），两层之间为心包腔（含少量浆液，减少摩擦）。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四、血管吻合与微细结构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血管吻合：动脉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动脉吻合（如动脉弓）、静脉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静脉吻合（如静脉丛）、动静脉吻合，侧支循环（如侧副管形成的备用通路）。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血管微细结构：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动脉：内膜（内皮、内皮下层、内弹性膜）、中膜（平滑肌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/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弹性纤维，大动脉以弹性纤维为主，中动脉以平滑肌为主）、外膜（结缔组织）。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静脉：管径大、管壁薄，内膜薄，中膜平滑肌少，外膜厚（大静脉含纵行平滑肌）。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毛细血管：一层内皮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基膜，分连续毛细血管、有孔毛细血管、血窦。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76" y="2832"/>
              <a:ext cx="6545" cy="6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肺动脉血管</a:t>
              </a:r>
              <a:endPara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动脉：肺动脉干（起自右心室）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左、右肺动脉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肺内分支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肺泡周围毛细血管（气体交换）。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动脉韧带：肺动脉分叉处与主动脉弓之间的结缔组织索，为胎儿动脉导管闭锁遗迹（未闭则为先天性心脏病）。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静脉：肺静脉（左、右各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条）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起自肺门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注入左心房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5510" y="1939925"/>
            <a:ext cx="4246245" cy="2978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738" y="2352"/>
              <a:ext cx="9301" cy="57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体循环血管</a:t>
              </a:r>
              <a:endPara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主动脉分部：升主动脉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主动脉弓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降主动脉（胸主动脉、腹主动脉）。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升主动脉：发出左、右冠状动脉。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主动脉弓：凸侧发出</a:t>
              </a: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3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大分支（头臂干、左颈总动脉、左锁骨下动脉），壁内有压力感受器（调节血压），下方有主动脉小球（化学感受器，调节呼吸）。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765" y="1474470"/>
            <a:ext cx="3000375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0608" y="2352"/>
              <a:ext cx="7431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头颈部动脉：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颈总动脉：右侧起自头臂干，左侧起自主动脉弓，至甲状软骨上缘分为颈外动脉、颈内动脉。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颈外动脉分支：甲状腺上动脉、面动脉（咬肌前缘可触及搏动，用于面部止血）、颞浅动脉、上颌动脉（脑膜中动脉，翼点骨折易损伤）。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颈内动脉：颈部无分支，入颅后分布于脑和视器。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275" y="1960880"/>
            <a:ext cx="5452745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668" y="2352"/>
              <a:ext cx="1037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上肢动脉：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064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en-US" altLang="zh-CN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锁骨下动脉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腋动脉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肱动脉（肘窝处可触及，测血压听诊部位）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桡动脉（腕部可触及，摸脉搏部位）、尺动脉</a:t>
              </a:r>
              <a:r>
                <a:rPr lang="en-US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掌浅弓、掌深弓。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0515" y="1378585"/>
            <a:ext cx="2021840" cy="4325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761" y="2704"/>
              <a:ext cx="8989" cy="3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体循环静脉特点</a:t>
              </a:r>
              <a:endPara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管径大、管壁薄、数量多；分浅静脉（皮下静脉，不伴动脉，用于穿刺）、深静脉（伴动脉）；有静脉瓣（防止血液逆流，四肢多见）；吻合丰富（静脉网、静脉丛）。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785" y="1697990"/>
            <a:ext cx="1951355" cy="4033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4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5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5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6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6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6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6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7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7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7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8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8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8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707890"/>
            <a:chOff x="960" y="2111"/>
            <a:chExt cx="17280" cy="7414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563" y="2111"/>
              <a:ext cx="16074" cy="7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上腔静脉系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上腔静脉：由左、右头臂静脉汇合而成，注入右心房，收集头颈、上肢、胸部（心除外）静脉血。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头颈部静脉：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颈内静脉：收集颅内及颅外静脉血，与锁骨下静脉汇合形成头臂静脉，面静脉（无静脉瓣，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危险三角区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”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感染易扩散至颅内）是其属支。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颈外静脉：颈部最大浅静脉，用于静脉穿刺。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上肢浅静脉：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头静脉：起自手背静脉网桡侧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前臂外侧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肘窝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肱二头肌外侧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腋静脉。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贵要静脉：起自手背静脉网尺侧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前臂尺侧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臂中部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肱静脉。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肘正中静脉：连于头静脉与贵要静脉之间，常用于采血、输液。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665" y="2352"/>
              <a:ext cx="16200" cy="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下腔静脉系</a:t>
              </a:r>
              <a:endPara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下腔静脉：由左、右髂总静脉汇合而成，注入右心房，收集腹、盆、下肢静脉血。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下肢浅静脉：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大隐静脉：起自足背静脉弓内侧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内踝前方（穿刺常用部位）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小腿、大腿内侧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股静脉。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小隐静脉：起自足背静脉弓外侧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外踝后方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小腿后面</a:t>
              </a:r>
              <a:r>
                <a:rPr lang="en-US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→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腘静脉。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肝门静脉系（核心难点）：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组成：肠系膜上静脉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脾静脉（胰头后方汇合）。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主要属支：肠系膜上静脉、脾静脉、肠系膜下静脉、胃左静脉、胃右静脉、附脐静脉。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-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吻合部位：食管静脉丛（与上腔静脉系吻合，高压致呕血）、直肠静脉丛（与下腔静脉系吻合，高压致便血）、脐周静脉网（与上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/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下腔静脉系吻合）。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135699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作业：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711" y="2704"/>
              <a:ext cx="15700" cy="58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心的正常起搏点是（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房室结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B.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窦房结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C.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房室束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D.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浦肯野纤维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主动脉弓的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3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大分支不包括（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头臂干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B.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左颈总动脉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C.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右锁骨下动脉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D.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左锁骨下动脉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大隐静脉的起始部位是（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足背静脉弓内侧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B.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足背静脉弓外侧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C.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手背静脉网桡侧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D.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手背静脉网尺侧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肝门静脉的组成是（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肠系膜上静脉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肠系膜下静脉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B.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肠系膜上静脉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脾静脉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C.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脾静脉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肠系膜下静脉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D.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胃左静脉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+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脾静脉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体循环的终点是（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左心房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B.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右心房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C.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左心室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D.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右心室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212344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任务二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淋巴系统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淋巴系统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5375" y="1727200"/>
            <a:ext cx="644017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组成：淋巴系统由淋巴管道、淋巴器官和淋巴组织组成，系统内流动着淋巴。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淋巴形成与流向：血液流经毛细血管时，部分血浆成分从毛细血管动脉端进入组织间隙形成组织液；组织液与细胞物质交换后，大部分经毛细血管静脉端回流血液，少部分进入毛细淋巴管形成淋巴；淋巴沿淋巴管道向心流动，途经淋巴结后最终汇入静脉，因此淋巴管道可视为静脉的辅助部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功能：辅助静脉运输体液进入血液循环；淋巴组织和淋巴器官能产生淋巴细胞、过滤淋巴、参与免疫反应，是人体重要的防御结构。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45" y="1882140"/>
            <a:ext cx="3769995" cy="367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43685"/>
            <a:ext cx="10870565" cy="46532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035" y="1543685"/>
            <a:ext cx="10870565" cy="3771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（一）毛细淋巴管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位置与形态：是淋巴管道的起始部分，以膨大盲端始于组织间隙，相互吻合成网；管径粗细不等，略大于毛细血管。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结构特点：管壁薄，由一层内皮构成，内皮细胞间有间隙，内皮外基膜薄或无，通透性大于毛细血管。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功能意义：便于蛋白质、细菌、癌细胞及异物等不易通过毛细血管壁的大分子物质进入。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（二）淋巴管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形成：由毛细淋巴管汇合而成。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结构特点：管壁结构与静脉相似，但管径较细、管壁较薄，瓣膜丰富；向心行程中需经过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1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个或多个淋巴结。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分类：分为浅、深两种，常与静脉伴行。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083" y="4359"/>
              <a:ext cx="15809" cy="2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淋巴干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形成：由最后一群淋巴结的输出淋巴管汇合而成。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数量与分类：全身共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9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条，分别为左、右颈干，左、右锁骨下干，左、右支气管纵隔干，左、右腰干和肠干。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947" y="2500"/>
              <a:ext cx="12169" cy="6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（一）胸导管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地位：全身最大的淋巴导管，长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30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～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40cm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起始：由左、右腰干和肠干在第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腰椎前面汇合而成，起始处膨大称为乳糜池。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行程：经膈的主动脉裂孔上行进入胸腔，在食管后方沿脊柱右前方上行，至第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5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胸椎高度转向左侧，再沿脊柱左前方上行，出胸廓上口至颈根部，弓形弯曲向外注入左静脉角。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收集范围：注入左静脉角前接纳左颈干、左锁骨下干和左支气管纵隔干回流的淋巴；主要收集腹部、盆部、下肢、左半胸部、左上肢和左侧头颈部的淋巴，约占全身淋巴的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3/4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2023745"/>
            <a:ext cx="3143250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1595"/>
            <a:ext cx="10972800" cy="4584065"/>
            <a:chOff x="960" y="2110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0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15" y="3479"/>
              <a:ext cx="13899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（二）右淋巴导管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形成：由右颈干、右锁骨下干和右支气管纵隔干汇合而成，较短。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注入部位：注入右静脉角。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收集范围：收集右半胸部、右上肢和右侧头颈部的淋巴，约占全身淋巴的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1/4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49" y="3323"/>
              <a:ext cx="15378" cy="2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淋巴结的形态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外观：大小不等，质软，呈圆形或椭圆形灰红色小体。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结构特点：一侧凸隆，连有数条输入淋巴管；另一侧凹陷为淋巴结门，有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～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条输出淋巴管及血管、神经出入；一个淋巴结的输出淋巴管可成为另一个淋巴结的输入淋巴管。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</a:t>
            </a: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九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脉管系统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49" y="3692"/>
              <a:ext cx="15378" cy="2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淋巴结的功能</a:t>
              </a:r>
              <a:endPara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滤过淋巴：清除淋巴中的细菌、异物等有害物质。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产生淋巴细胞：为机体免疫反应提供细胞基础。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参与免疫应答：启动机体对病原体等的免疫防御。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49" y="2428"/>
              <a:ext cx="15378" cy="6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全身重要的淋巴结群</a:t>
              </a:r>
              <a:endPara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（一）头颈部淋巴结群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下颌下淋巴结：位于下颌下腺周围，收纳面部和口腔的淋巴，输出淋巴管注入颈外侧深淋巴结。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颈外侧浅淋巴结：沿颈外静脉排列，收纳耳后、枕部及颈浅部的淋巴，输出淋巴管注入颈外侧深淋巴结。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颈外侧深淋巴结：沿颈内静脉排列，上部为咽后淋巴结（位于鼻咽部后方），下部为锁骨上淋巴结（沿锁骨下血管排列）；直接或间接接受头颈部、部分胸壁上部的淋巴，输出淋巴管汇合形成颈干，左侧注入胸导管，右侧注入右淋巴导管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11" y="3358"/>
              <a:ext cx="15378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（二）上肢淋巴结群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——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腋淋巴结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位置：位于腋窝内，数目较多。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收集范围：上肢、脐上腹前外侧壁、胸外侧壁、乳房上外侧部和肩部的淋巴。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输出淋巴管：形成锁骨下干，左侧注入胸导管，右侧注入右淋巴导管。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（三）胸部淋巴结群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胸骨旁淋巴结：收集胸前壁、乳房内侧的淋巴。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支气管肺淋巴结（肺门淋巴结）：位于肺门处，收集肺的淋巴。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输出淋巴管：汇合形成支气管纵隔干，左侧注入胸导管，右侧注入右淋巴导管。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711" y="3155"/>
              <a:ext cx="12675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（一）腹部淋巴结群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分类：腰淋巴结、腹腔淋巴结、肠系膜上淋巴结、肠系膜下淋巴结。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收集范围：腹部、盆部和下肢的淋巴。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输出淋巴管：汇合成左、右腰干和肠干，注入乳糜池。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（二）盆部淋巴结群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分类：髂内淋巴结、髂外淋巴结、髂总淋巴结，沿同名血管排列。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收集范围：同名动脉分布区域的淋巴。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输出淋巴管：髂总淋巴结的输出淋巴管注入腰淋巴结。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711" y="2643"/>
              <a:ext cx="12675" cy="6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（三）下肢淋巴结群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腹股沟浅淋巴结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）分组：上组沿腹股沟韧带下方平行排列，下组沿大隐静脉末端排列。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）收集范围：上组收集腹前壁下部、臀部、会阴与外生殖器浅层的淋巴；下组收集足内侧、小腿前内侧及大腿浅层的淋巴。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）输出淋巴管：注入腹股沟深淋巴结。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腹股沟深淋巴结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）位置：位于股静脉根部周围。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）收集范围：下肢深部和腹股沟浅淋巴结输出的淋巴。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）输出淋巴管：注入髂外淋巴结。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367" y="2352"/>
              <a:ext cx="14466" cy="6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282533468"/>
                  </a:ext>
                </a:extLst>
              </a:pP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淋巴器官</a:t>
              </a:r>
              <a:r>
                <a:rPr lang="zh-CN" altLang="en-US"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之脾与胸腺</a:t>
              </a:r>
              <a:endPara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（一）脾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位置：位于左季肋区，与第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9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～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11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肋相对，长轴与第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10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肋一致，正常时左肋弓下缘不能触及。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形态：暗红色，质软而脆（左季肋区受暴力打击易破裂）；呈扁椭圆形，外侧面凸隆（与膈相贴），内侧面凹陷（近中央处为脾门，是血管、神经出入部位）；下缘钝厚，上缘较薄且有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2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～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个凹陷（脾切迹，为脾肿大时触诊标志）。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功能：胚胎期有造血功能，出生后产生淋巴细胞（大出血或严重贫血时可恢复造血）；储存约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40mL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血液（机体失血时释放）；滤血（巨噬细胞清除病原体、异物及衰老红细胞、血小板）；参与免疫（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淋巴细胞分别参与细胞免疫与体液免疫）。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任务二、淋巴系统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21435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367" y="2923"/>
              <a:ext cx="14466" cy="4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（二）胸腺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位置：位于胸骨柄后方。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发育特点：新生儿及幼儿体积相对较大，随年龄增长发育，青春期达高峰，之后逐渐萎缩，腺组织多被脂肪组织代替。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功能：分泌胸腺激素（促进淋巴干细胞增殖、分化为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T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淋巴细胞）；产生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T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淋巴细胞，参与免疫反应。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474980" y="4194810"/>
            <a:ext cx="3629660" cy="22491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掌握心血管系统的组成；体循环和肺循环的概念；心的位置、外</a:t>
            </a:r>
            <a:r>
              <a:rPr lang="en-US" altLang="zh-CN" dirty="0" smtClean="0"/>
              <a:t> </a:t>
            </a:r>
            <a:endParaRPr lang="en-US" altLang="zh-CN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形、心腔结构；主动脉的起始和分部；上、下腔静脉的组成；上、下肢</a:t>
            </a:r>
            <a:r>
              <a:rPr lang="en-US" altLang="zh-CN" dirty="0" smtClean="0"/>
              <a:t> </a:t>
            </a:r>
            <a:endParaRPr lang="en-US" altLang="zh-CN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浅静脉的起始和注入部位。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288155" y="4088765"/>
            <a:ext cx="3602355" cy="24879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1. </a:t>
            </a:r>
            <a:r>
              <a:rPr lang="zh-CN" altLang="en-US" sz="1600" dirty="0" smtClean="0"/>
              <a:t>通过学习血液循环，能运用所学知识推理慢性肺源性心脏病、风</a:t>
            </a:r>
            <a:r>
              <a:rPr lang="en-US" altLang="zh-CN" sz="1600" dirty="0" smtClean="0"/>
              <a:t> </a:t>
            </a:r>
            <a:endParaRPr lang="en-US" altLang="zh-CN"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湿性心脏病、二尖瓣狭窄等疾病的临床表现。</a:t>
            </a:r>
            <a:r>
              <a:rPr lang="en-US" altLang="zh-CN" sz="1600" dirty="0" smtClean="0"/>
              <a:t> </a:t>
            </a:r>
            <a:endParaRPr lang="en-US" altLang="zh-CN"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2. </a:t>
            </a:r>
            <a:r>
              <a:rPr lang="zh-CN" altLang="en-US" sz="1600" dirty="0" smtClean="0"/>
              <a:t>能说出脉管系统的组成和功能、血液循环的途径、心的位置和结</a:t>
            </a:r>
            <a:r>
              <a:rPr lang="en-US" altLang="zh-CN" sz="1600" dirty="0" smtClean="0"/>
              <a:t> </a:t>
            </a:r>
            <a:endParaRPr lang="en-US" altLang="zh-CN"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构，摸出体表搏动的动脉，找到常用于穿刺的静脉。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94940" cy="220281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ym typeface="+mn-ea"/>
              </a:rPr>
              <a:t>通过教学培养学生科学严谨的工作作风，并进行护理模拟应用，强</a:t>
            </a:r>
            <a:r>
              <a:rPr lang="en-US" altLang="zh-CN" dirty="0" smtClean="0">
                <a:sym typeface="+mn-ea"/>
              </a:rPr>
              <a:t> </a:t>
            </a:r>
            <a:endParaRPr lang="en-US" altLang="zh-CN" dirty="0" smtClean="0">
              <a:sym typeface="+mn-ea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ym typeface="+mn-ea"/>
              </a:rPr>
              <a:t>化救死扶伤的人道主义精神。</a:t>
            </a:r>
            <a:r>
              <a:rPr lang="en-US" altLang="zh-CN" dirty="0" smtClean="0">
                <a:sym typeface="+mn-ea"/>
              </a:rPr>
              <a:t> </a:t>
            </a:r>
            <a:endParaRPr lang="en-US" altLang="zh-CN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心血管系统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7930" y="1864995"/>
            <a:ext cx="46037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概述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脉管系统是人体内连续封闭的管道系统，包括心血管系统和淋巴系统：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心血管系统：由心、动脉、静脉、毛细血管组成，内有血液流动，负责运输氧气、营养物质及代谢废物。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淋巴系统：由淋巴器官、淋巴组织、淋巴管道组成，淋巴最终注入静脉，可视为静脉的辅助部分。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705" y="1864995"/>
            <a:ext cx="3904615" cy="3958590"/>
          </a:xfrm>
          <a:prstGeom prst="rect">
            <a:avLst/>
          </a:prstGeom>
        </p:spPr>
      </p:pic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194577" y="9103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4150" y="2057400"/>
            <a:ext cx="959993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动脉：从心室发出，离心运输血液，按管径分为大动脉、中动脉、小动脉，最终移行为毛细血管。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静脉：从毛细血管起始，回心运输血液，按管径分为小静脉、中静脉、大静脉，最终注入右心房。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毛细血管：介于小动脉与小静脉之间，管壁薄、血流慢，是血液与组织细胞物质交换的场所。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0795" y="2383790"/>
            <a:ext cx="428180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体循环（大循环）：左心室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主动脉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全身毛细血管（物质交换）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/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下腔静脉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右心房（动脉血变静脉血）。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肺循环（小循环）：右心室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肺动脉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肺泡周围毛细血管（气体交换）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肺静脉</a:t>
            </a:r>
            <a:r>
              <a:rPr lang="en-US" altLang="en-US" dirty="0"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左心房（静脉血变动脉血）。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720" y="1952625"/>
            <a:ext cx="3921760" cy="3784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231407" y="87859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任务一、心血管系统</a:t>
            </a:r>
            <a:endParaRPr lang="zh-CN" altLang="en-US" sz="28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9600" y="1332230"/>
            <a:ext cx="10972800" cy="4584065"/>
            <a:chOff x="960" y="2111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2"/>
              </p:custDataLst>
            </p:nvPr>
          </p:nvSpPr>
          <p:spPr>
            <a:xfrm>
              <a:off x="960" y="2111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rgbClr val="FFFFFF"/>
            </a:solidFill>
            <a:ln w="12700">
              <a:solidFill>
                <a:srgbClr val="C0A3A3"/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4" name="同心圆 262"/>
            <p:cNvSpPr/>
            <p:nvPr>
              <p:custDataLst>
                <p:tags r:id="rId3"/>
              </p:custDataLst>
            </p:nvPr>
          </p:nvSpPr>
          <p:spPr>
            <a:xfrm>
              <a:off x="1185" y="2352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同心圆 262"/>
            <p:cNvSpPr/>
            <p:nvPr>
              <p:custDataLst>
                <p:tags r:id="rId4"/>
              </p:custDataLst>
            </p:nvPr>
          </p:nvSpPr>
          <p:spPr>
            <a:xfrm>
              <a:off x="17412" y="8533"/>
              <a:ext cx="480" cy="480"/>
            </a:xfrm>
            <a:prstGeom prst="donut">
              <a:avLst/>
            </a:prstGeom>
            <a:solidFill>
              <a:srgbClr val="C30000"/>
            </a:solidFill>
            <a:ln w="25400">
              <a:solidFill>
                <a:srgbClr val="F2F2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373" y="2705"/>
              <a:ext cx="10519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二、心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一）、心的位置和外形</a:t>
              </a: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位置：胸腔中纵隔内，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2/3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在正中线左侧，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1/3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在右侧；前方邻胸骨体下部及左侧第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4-6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肋软骨，后方邻食管、胸主动脉。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457200" algn="just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59296752"/>
                  </a:ext>
                </a:extLst>
              </a:pP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外形：倒置圆锥体，有一尖（心尖，左侧第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5 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肋间隙锁骨中线内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1-2cm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，可触及搏动）、一底（心底，朝向右后上方）、两面（胸肋面、膈面）、三缘（右缘、左缘、下缘）、三条沟（冠状沟、前室间沟、后室间沟）。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425" y="2252980"/>
            <a:ext cx="3694430" cy="2742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0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0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2"/>
  <p:tag name="KSO_WM_UNIT_ID" val="diagram20208717_1*i*1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1fc41685f8c46588fa01973dc68d4a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75326a4082b40ed9a2e282625b9d69b&quot;,&quot;X&quot;:{&quot;Pos&quot;:1},&quot;Y&quot;:{&quot;Pos&quot;:1}}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ef55431ea5a3ac527a189d5"/>
  <p:tag name="KSO_WM_TEMPLATE_ASSEMBLE_GROUPID" val="5ef55431ea5a3ac527a189d5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4"/>
  <p:tag name="KSO_WM_UNIT_ID" val="diagram20208717_1*i*1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da31bb77c3af45319950aec8de41b9e7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31fc41685f8c46588fa01973dc68d4aa&quot;,&quot;X&quot;:{&quot;Pos&quot;:0},&quot;Y&quot;:{&quot;Pos&quot;:0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3"/>
  <p:tag name="KSO_WM_UNIT_ID" val="diagram20208717_1*i*1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68f6e85c711403590fcc87af10ad89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31fc41685f8c46588fa01973dc68d4aa&quot;,&quot;X&quot;:{&quot;Pos&quot;:2},&quot;Y&quot;:{&quot;Pos&quot;:2}}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VALUE" val="1"/>
  <p:tag name="KSO_WM_TEMPLATE_ASSEMBLE_XID" val="5ef55431ea5a3ac527a189d5"/>
  <p:tag name="KSO_WM_TEMPLATE_ASSEMBLE_GROUPID" val="5ef55431ea5a3ac527a189d5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5784</Words>
  <Application>WPS 演示</Application>
  <PresentationFormat>自定义</PresentationFormat>
  <Paragraphs>340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256</cp:revision>
  <dcterms:created xsi:type="dcterms:W3CDTF">2019-11-11T13:37:00Z</dcterms:created>
  <dcterms:modified xsi:type="dcterms:W3CDTF">2025-10-09T03:05:13Z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F47900CFCF14428F81F766D8B14004F0</vt:lpwstr>
  </property>
</Properties>
</file>